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8" r:id="rId2"/>
    <p:sldId id="277" r:id="rId3"/>
    <p:sldId id="275" r:id="rId4"/>
    <p:sldId id="281" r:id="rId5"/>
    <p:sldId id="287" r:id="rId6"/>
    <p:sldId id="288" r:id="rId7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084B"/>
    <a:srgbClr val="CE7924"/>
    <a:srgbClr val="CCC826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9" autoAdjust="0"/>
    <p:restoredTop sz="94660"/>
  </p:normalViewPr>
  <p:slideViewPr>
    <p:cSldViewPr>
      <p:cViewPr varScale="1">
        <p:scale>
          <a:sx n="54" d="100"/>
          <a:sy n="54" d="100"/>
        </p:scale>
        <p:origin x="629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3585D2-B887-42B3-B65C-8EC758E6924B}" type="datetimeFigureOut">
              <a:rPr lang="en-IN" smtClean="0"/>
              <a:t>03-06-2022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AA842D-5A89-41D8-B416-762EC53C42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1311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chemeClr val="accent2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920496" y="9970007"/>
            <a:ext cx="3290570" cy="71755"/>
          </a:xfrm>
          <a:custGeom>
            <a:avLst/>
            <a:gdLst/>
            <a:ahLst/>
            <a:cxnLst/>
            <a:rect l="l" t="t" r="r" b="b"/>
            <a:pathLst>
              <a:path w="3290570" h="71754">
                <a:moveTo>
                  <a:pt x="3290316" y="0"/>
                </a:moveTo>
                <a:lnTo>
                  <a:pt x="0" y="0"/>
                </a:lnTo>
                <a:lnTo>
                  <a:pt x="0" y="71628"/>
                </a:lnTo>
                <a:lnTo>
                  <a:pt x="3290316" y="71628"/>
                </a:lnTo>
                <a:lnTo>
                  <a:pt x="3290316" y="0"/>
                </a:lnTo>
                <a:close/>
              </a:path>
            </a:pathLst>
          </a:custGeom>
          <a:solidFill>
            <a:srgbClr val="9E0D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4210811" y="9970007"/>
            <a:ext cx="3289300" cy="71755"/>
          </a:xfrm>
          <a:custGeom>
            <a:avLst/>
            <a:gdLst/>
            <a:ahLst/>
            <a:cxnLst/>
            <a:rect l="l" t="t" r="r" b="b"/>
            <a:pathLst>
              <a:path w="3289300" h="71754">
                <a:moveTo>
                  <a:pt x="3288791" y="0"/>
                </a:moveTo>
                <a:lnTo>
                  <a:pt x="0" y="0"/>
                </a:lnTo>
                <a:lnTo>
                  <a:pt x="0" y="71628"/>
                </a:lnTo>
                <a:lnTo>
                  <a:pt x="3288791" y="71628"/>
                </a:lnTo>
                <a:lnTo>
                  <a:pt x="3288791" y="0"/>
                </a:lnTo>
                <a:close/>
              </a:path>
            </a:pathLst>
          </a:custGeom>
          <a:solidFill>
            <a:srgbClr val="2874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7499603" y="9970007"/>
            <a:ext cx="3289300" cy="71755"/>
          </a:xfrm>
          <a:custGeom>
            <a:avLst/>
            <a:gdLst/>
            <a:ahLst/>
            <a:cxnLst/>
            <a:rect l="l" t="t" r="r" b="b"/>
            <a:pathLst>
              <a:path w="3289300" h="71754">
                <a:moveTo>
                  <a:pt x="3288792" y="0"/>
                </a:moveTo>
                <a:lnTo>
                  <a:pt x="0" y="0"/>
                </a:lnTo>
                <a:lnTo>
                  <a:pt x="0" y="71628"/>
                </a:lnTo>
                <a:lnTo>
                  <a:pt x="3288792" y="71628"/>
                </a:lnTo>
                <a:lnTo>
                  <a:pt x="3288792" y="0"/>
                </a:lnTo>
                <a:close/>
              </a:path>
            </a:pathLst>
          </a:custGeom>
          <a:solidFill>
            <a:srgbClr val="F685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0788396" y="9970007"/>
            <a:ext cx="3289300" cy="71755"/>
          </a:xfrm>
          <a:custGeom>
            <a:avLst/>
            <a:gdLst/>
            <a:ahLst/>
            <a:cxnLst/>
            <a:rect l="l" t="t" r="r" b="b"/>
            <a:pathLst>
              <a:path w="3289300" h="71754">
                <a:moveTo>
                  <a:pt x="3288792" y="0"/>
                </a:moveTo>
                <a:lnTo>
                  <a:pt x="0" y="0"/>
                </a:lnTo>
                <a:lnTo>
                  <a:pt x="0" y="71628"/>
                </a:lnTo>
                <a:lnTo>
                  <a:pt x="3288792" y="71628"/>
                </a:lnTo>
                <a:lnTo>
                  <a:pt x="3288792" y="0"/>
                </a:lnTo>
                <a:close/>
              </a:path>
            </a:pathLst>
          </a:custGeom>
          <a:solidFill>
            <a:srgbClr val="1D43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4077187" y="9970007"/>
            <a:ext cx="3290570" cy="71755"/>
          </a:xfrm>
          <a:custGeom>
            <a:avLst/>
            <a:gdLst/>
            <a:ahLst/>
            <a:cxnLst/>
            <a:rect l="l" t="t" r="r" b="b"/>
            <a:pathLst>
              <a:path w="3290569" h="71754">
                <a:moveTo>
                  <a:pt x="3290315" y="0"/>
                </a:moveTo>
                <a:lnTo>
                  <a:pt x="0" y="0"/>
                </a:lnTo>
                <a:lnTo>
                  <a:pt x="0" y="71628"/>
                </a:lnTo>
                <a:lnTo>
                  <a:pt x="3290315" y="71628"/>
                </a:lnTo>
                <a:lnTo>
                  <a:pt x="3290315" y="0"/>
                </a:lnTo>
                <a:close/>
              </a:path>
            </a:pathLst>
          </a:custGeom>
          <a:solidFill>
            <a:srgbClr val="2DDA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chemeClr val="accent2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190476" y="463295"/>
            <a:ext cx="2279904" cy="113080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chemeClr val="accent2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30224" y="1028700"/>
            <a:ext cx="472440" cy="475615"/>
          </a:xfrm>
          <a:custGeom>
            <a:avLst/>
            <a:gdLst/>
            <a:ahLst/>
            <a:cxnLst/>
            <a:rect l="l" t="t" r="r" b="b"/>
            <a:pathLst>
              <a:path w="472440" h="475615">
                <a:moveTo>
                  <a:pt x="236219" y="0"/>
                </a:moveTo>
                <a:lnTo>
                  <a:pt x="188564" y="5027"/>
                </a:lnTo>
                <a:lnTo>
                  <a:pt x="144200" y="19002"/>
                </a:lnTo>
                <a:lnTo>
                  <a:pt x="104071" y="40978"/>
                </a:lnTo>
                <a:lnTo>
                  <a:pt x="69122" y="70008"/>
                </a:lnTo>
                <a:lnTo>
                  <a:pt x="40297" y="105147"/>
                </a:lnTo>
                <a:lnTo>
                  <a:pt x="18539" y="145446"/>
                </a:lnTo>
                <a:lnTo>
                  <a:pt x="4792" y="189961"/>
                </a:lnTo>
                <a:lnTo>
                  <a:pt x="0" y="237744"/>
                </a:lnTo>
                <a:lnTo>
                  <a:pt x="4792" y="285526"/>
                </a:lnTo>
                <a:lnTo>
                  <a:pt x="18539" y="330041"/>
                </a:lnTo>
                <a:lnTo>
                  <a:pt x="40297" y="370340"/>
                </a:lnTo>
                <a:lnTo>
                  <a:pt x="69122" y="405479"/>
                </a:lnTo>
                <a:lnTo>
                  <a:pt x="104071" y="434509"/>
                </a:lnTo>
                <a:lnTo>
                  <a:pt x="144200" y="456485"/>
                </a:lnTo>
                <a:lnTo>
                  <a:pt x="188564" y="470460"/>
                </a:lnTo>
                <a:lnTo>
                  <a:pt x="236219" y="475488"/>
                </a:lnTo>
                <a:lnTo>
                  <a:pt x="283890" y="470460"/>
                </a:lnTo>
                <a:lnTo>
                  <a:pt x="328261" y="456485"/>
                </a:lnTo>
                <a:lnTo>
                  <a:pt x="368390" y="434509"/>
                </a:lnTo>
                <a:lnTo>
                  <a:pt x="403336" y="405479"/>
                </a:lnTo>
                <a:lnTo>
                  <a:pt x="432155" y="370340"/>
                </a:lnTo>
                <a:lnTo>
                  <a:pt x="453907" y="330041"/>
                </a:lnTo>
                <a:lnTo>
                  <a:pt x="467649" y="285526"/>
                </a:lnTo>
                <a:lnTo>
                  <a:pt x="472439" y="237744"/>
                </a:lnTo>
                <a:lnTo>
                  <a:pt x="467649" y="189961"/>
                </a:lnTo>
                <a:lnTo>
                  <a:pt x="453907" y="145446"/>
                </a:lnTo>
                <a:lnTo>
                  <a:pt x="432155" y="105147"/>
                </a:lnTo>
                <a:lnTo>
                  <a:pt x="403336" y="70008"/>
                </a:lnTo>
                <a:lnTo>
                  <a:pt x="368390" y="40978"/>
                </a:lnTo>
                <a:lnTo>
                  <a:pt x="328261" y="19002"/>
                </a:lnTo>
                <a:lnTo>
                  <a:pt x="283890" y="5027"/>
                </a:lnTo>
                <a:lnTo>
                  <a:pt x="236219" y="0"/>
                </a:lnTo>
                <a:close/>
              </a:path>
            </a:pathLst>
          </a:custGeom>
          <a:solidFill>
            <a:srgbClr val="7B2AE8">
              <a:alpha val="1490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72896" y="1072896"/>
            <a:ext cx="387096" cy="387096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65860" y="1199387"/>
            <a:ext cx="201168" cy="13411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8779" y="181177"/>
            <a:ext cx="6377305" cy="940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1" i="0">
                <a:solidFill>
                  <a:schemeClr val="accent2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1104" y="2546604"/>
            <a:ext cx="11881485" cy="6870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4">
            <a:extLst>
              <a:ext uri="{FF2B5EF4-FFF2-40B4-BE49-F238E27FC236}">
                <a16:creationId xmlns:a16="http://schemas.microsoft.com/office/drawing/2014/main" id="{9E7D1EC6-51FD-4C25-B7D4-EAE2F04D773F}"/>
              </a:ext>
            </a:extLst>
          </p:cNvPr>
          <p:cNvGrpSpPr/>
          <p:nvPr/>
        </p:nvGrpSpPr>
        <p:grpSpPr>
          <a:xfrm>
            <a:off x="838200" y="1931291"/>
            <a:ext cx="15958639" cy="7127952"/>
            <a:chOff x="0" y="1647955"/>
            <a:chExt cx="21278186" cy="9503936"/>
          </a:xfrm>
        </p:grpSpPr>
        <p:sp>
          <p:nvSpPr>
            <p:cNvPr id="24" name="TextBox 6">
              <a:extLst>
                <a:ext uri="{FF2B5EF4-FFF2-40B4-BE49-F238E27FC236}">
                  <a16:creationId xmlns:a16="http://schemas.microsoft.com/office/drawing/2014/main" id="{7D51BCAA-DD9A-4B46-BDF1-4ADD290F8B55}"/>
                </a:ext>
              </a:extLst>
            </p:cNvPr>
            <p:cNvSpPr txBox="1"/>
            <p:nvPr/>
          </p:nvSpPr>
          <p:spPr>
            <a:xfrm>
              <a:off x="0" y="1647955"/>
              <a:ext cx="21278186" cy="6244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2"/>
                </a:lnSpc>
              </a:pPr>
              <a:endParaRPr/>
            </a:p>
          </p:txBody>
        </p:sp>
        <p:sp>
          <p:nvSpPr>
            <p:cNvPr id="26" name="TextBox 8">
              <a:extLst>
                <a:ext uri="{FF2B5EF4-FFF2-40B4-BE49-F238E27FC236}">
                  <a16:creationId xmlns:a16="http://schemas.microsoft.com/office/drawing/2014/main" id="{AA754A2C-50E9-45E7-A041-403DD3408136}"/>
                </a:ext>
              </a:extLst>
            </p:cNvPr>
            <p:cNvSpPr txBox="1"/>
            <p:nvPr/>
          </p:nvSpPr>
          <p:spPr>
            <a:xfrm>
              <a:off x="0" y="4526537"/>
              <a:ext cx="20898464" cy="6244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2"/>
                </a:lnSpc>
              </a:pPr>
              <a:endParaRPr/>
            </a:p>
          </p:txBody>
        </p:sp>
        <p:sp>
          <p:nvSpPr>
            <p:cNvPr id="28" name="TextBox 10">
              <a:extLst>
                <a:ext uri="{FF2B5EF4-FFF2-40B4-BE49-F238E27FC236}">
                  <a16:creationId xmlns:a16="http://schemas.microsoft.com/office/drawing/2014/main" id="{D0ECC8B1-B805-494E-91A5-1F87A860BB49}"/>
                </a:ext>
              </a:extLst>
            </p:cNvPr>
            <p:cNvSpPr txBox="1"/>
            <p:nvPr/>
          </p:nvSpPr>
          <p:spPr>
            <a:xfrm>
              <a:off x="183510" y="6866517"/>
              <a:ext cx="20898464" cy="6244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2"/>
                </a:lnSpc>
              </a:pPr>
              <a:endParaRPr/>
            </a:p>
          </p:txBody>
        </p:sp>
        <p:sp>
          <p:nvSpPr>
            <p:cNvPr id="29" name="TextBox 11">
              <a:extLst>
                <a:ext uri="{FF2B5EF4-FFF2-40B4-BE49-F238E27FC236}">
                  <a16:creationId xmlns:a16="http://schemas.microsoft.com/office/drawing/2014/main" id="{58C59AE5-FCCE-49DC-8660-8D5978B20F31}"/>
                </a:ext>
              </a:extLst>
            </p:cNvPr>
            <p:cNvSpPr txBox="1"/>
            <p:nvPr/>
          </p:nvSpPr>
          <p:spPr>
            <a:xfrm>
              <a:off x="0" y="10527406"/>
              <a:ext cx="20898464" cy="6244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2"/>
                </a:lnSpc>
              </a:pPr>
              <a:endParaRPr/>
            </a:p>
          </p:txBody>
        </p:sp>
      </p:grpSp>
      <p:sp>
        <p:nvSpPr>
          <p:cNvPr id="12" name="object 11">
            <a:extLst>
              <a:ext uri="{FF2B5EF4-FFF2-40B4-BE49-F238E27FC236}">
                <a16:creationId xmlns:a16="http://schemas.microsoft.com/office/drawing/2014/main" id="{730266C9-0008-4034-B65D-FE77666341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199" y="4681048"/>
            <a:ext cx="17297400" cy="247503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7200" dirty="0">
                <a:latin typeface="League Spartan"/>
              </a:rPr>
              <a:t>Guruji AIR - Centre of Excellence</a:t>
            </a:r>
            <a:br>
              <a:rPr lang="en-US" sz="7200" dirty="0">
                <a:solidFill>
                  <a:srgbClr val="CF6C58"/>
                </a:solidFill>
                <a:latin typeface="League Spartan"/>
              </a:rPr>
            </a:br>
            <a:endParaRPr sz="8800" dirty="0">
              <a:latin typeface="+mj-lt"/>
            </a:endParaRPr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id="{1AC58704-9900-4C4D-8064-ED6BD8B0F4FD}"/>
              </a:ext>
            </a:extLst>
          </p:cNvPr>
          <p:cNvSpPr txBox="1"/>
          <p:nvPr/>
        </p:nvSpPr>
        <p:spPr>
          <a:xfrm>
            <a:off x="685800" y="6051699"/>
            <a:ext cx="17602200" cy="18723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5400" dirty="0">
                <a:solidFill>
                  <a:srgbClr val="000000"/>
                </a:solidFill>
                <a:latin typeface="Nunito Bold"/>
              </a:rPr>
              <a:t>(Innovation with Students)</a:t>
            </a:r>
          </a:p>
          <a:p>
            <a:pPr marL="12700" algn="ctr">
              <a:lnSpc>
                <a:spcPct val="100000"/>
              </a:lnSpc>
              <a:spcBef>
                <a:spcPts val="100"/>
              </a:spcBef>
            </a:pPr>
            <a:endParaRPr sz="6600" dirty="0">
              <a:latin typeface="Trebuchet MS"/>
              <a:cs typeface="Trebuchet M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788284-5CE4-4B25-8B54-E91AF839FDDF}"/>
              </a:ext>
            </a:extLst>
          </p:cNvPr>
          <p:cNvSpPr txBox="1"/>
          <p:nvPr/>
        </p:nvSpPr>
        <p:spPr>
          <a:xfrm>
            <a:off x="2590800" y="6521296"/>
            <a:ext cx="13487400" cy="12695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199"/>
              </a:lnSpc>
            </a:pPr>
            <a:endParaRPr lang="en-US" sz="3600" dirty="0"/>
          </a:p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Nunito Bold"/>
              </a:rPr>
              <a:t>Empowering schools to be technologically well-equipped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215CF2-3581-40CD-B121-ED4482A94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784" y="1880546"/>
            <a:ext cx="8344432" cy="27119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8B64F3F5-9275-44AA-82B9-4A8AB195E5E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7521" y="240718"/>
            <a:ext cx="3049053" cy="1081798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18C47ECB-1486-457C-BA00-F233D75A3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43943"/>
            <a:ext cx="8977451" cy="1231106"/>
          </a:xfrm>
        </p:spPr>
        <p:txBody>
          <a:bodyPr/>
          <a:lstStyle/>
          <a:p>
            <a:r>
              <a:rPr lang="en-US" sz="4000" dirty="0"/>
              <a:t>Solution: Presenting Guruji AIR Lab </a:t>
            </a:r>
            <a:endParaRPr lang="en-IN" sz="4000" dirty="0"/>
          </a:p>
        </p:txBody>
      </p:sp>
      <p:grpSp>
        <p:nvGrpSpPr>
          <p:cNvPr id="17" name="Group 6">
            <a:extLst>
              <a:ext uri="{FF2B5EF4-FFF2-40B4-BE49-F238E27FC236}">
                <a16:creationId xmlns:a16="http://schemas.microsoft.com/office/drawing/2014/main" id="{DC65D3E6-62DC-44B9-8FB6-565AFDCD6D4C}"/>
              </a:ext>
            </a:extLst>
          </p:cNvPr>
          <p:cNvGrpSpPr/>
          <p:nvPr/>
        </p:nvGrpSpPr>
        <p:grpSpPr>
          <a:xfrm>
            <a:off x="1028700" y="487216"/>
            <a:ext cx="16230600" cy="2635535"/>
            <a:chOff x="0" y="28575"/>
            <a:chExt cx="21640800" cy="3514046"/>
          </a:xfrm>
        </p:grpSpPr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A7C29D55-3608-4267-9ED8-0A4FC8058FC9}"/>
                </a:ext>
              </a:extLst>
            </p:cNvPr>
            <p:cNvSpPr txBox="1"/>
            <p:nvPr/>
          </p:nvSpPr>
          <p:spPr>
            <a:xfrm>
              <a:off x="0" y="28575"/>
              <a:ext cx="21640800" cy="1340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50"/>
                </a:lnSpc>
              </a:pPr>
              <a:endParaRPr lang="en-US" sz="6500" dirty="0">
                <a:latin typeface="League Spartan"/>
              </a:endParaRPr>
            </a:p>
            <a:p>
              <a:pPr>
                <a:lnSpc>
                  <a:spcPts val="3450"/>
                </a:lnSpc>
              </a:pPr>
              <a:endParaRPr lang="en-US" sz="6500" dirty="0">
                <a:latin typeface="League Spartan"/>
              </a:endParaRPr>
            </a:p>
          </p:txBody>
        </p:sp>
        <p:sp>
          <p:nvSpPr>
            <p:cNvPr id="19" name="TextBox 8">
              <a:extLst>
                <a:ext uri="{FF2B5EF4-FFF2-40B4-BE49-F238E27FC236}">
                  <a16:creationId xmlns:a16="http://schemas.microsoft.com/office/drawing/2014/main" id="{A9A98F6B-1D7E-4C2E-A66A-EC77168ECC38}"/>
                </a:ext>
              </a:extLst>
            </p:cNvPr>
            <p:cNvSpPr txBox="1"/>
            <p:nvPr/>
          </p:nvSpPr>
          <p:spPr>
            <a:xfrm>
              <a:off x="0" y="2884321"/>
              <a:ext cx="21640800" cy="658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endParaRPr/>
            </a:p>
          </p:txBody>
        </p:sp>
      </p:grpSp>
      <p:grpSp>
        <p:nvGrpSpPr>
          <p:cNvPr id="20" name="Group 9">
            <a:extLst>
              <a:ext uri="{FF2B5EF4-FFF2-40B4-BE49-F238E27FC236}">
                <a16:creationId xmlns:a16="http://schemas.microsoft.com/office/drawing/2014/main" id="{297DCDD2-B6ED-48B2-91A7-DC2B8D0B2C82}"/>
              </a:ext>
            </a:extLst>
          </p:cNvPr>
          <p:cNvGrpSpPr/>
          <p:nvPr/>
        </p:nvGrpSpPr>
        <p:grpSpPr>
          <a:xfrm>
            <a:off x="390131" y="1885950"/>
            <a:ext cx="8329727" cy="5906490"/>
            <a:chOff x="0" y="-47625"/>
            <a:chExt cx="11106302" cy="7875319"/>
          </a:xfrm>
        </p:grpSpPr>
        <p:sp>
          <p:nvSpPr>
            <p:cNvPr id="21" name="TextBox 10">
              <a:extLst>
                <a:ext uri="{FF2B5EF4-FFF2-40B4-BE49-F238E27FC236}">
                  <a16:creationId xmlns:a16="http://schemas.microsoft.com/office/drawing/2014/main" id="{EFDF1DDF-F2D8-478E-A8AE-86ACC37FB585}"/>
                </a:ext>
              </a:extLst>
            </p:cNvPr>
            <p:cNvSpPr txBox="1"/>
            <p:nvPr/>
          </p:nvSpPr>
          <p:spPr>
            <a:xfrm>
              <a:off x="0" y="-47625"/>
              <a:ext cx="11068202" cy="9387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32"/>
                </a:lnSpc>
              </a:pPr>
              <a:endParaRPr lang="en-US" sz="2800" b="1" dirty="0">
                <a:latin typeface="Nunito" pitchFamily="2" charset="0"/>
              </a:endParaRPr>
            </a:p>
          </p:txBody>
        </p:sp>
        <p:sp>
          <p:nvSpPr>
            <p:cNvPr id="33" name="TextBox 12">
              <a:extLst>
                <a:ext uri="{FF2B5EF4-FFF2-40B4-BE49-F238E27FC236}">
                  <a16:creationId xmlns:a16="http://schemas.microsoft.com/office/drawing/2014/main" id="{EB3586A8-9768-40D6-B66C-AFD420CC5C63}"/>
                </a:ext>
              </a:extLst>
            </p:cNvPr>
            <p:cNvSpPr txBox="1"/>
            <p:nvPr/>
          </p:nvSpPr>
          <p:spPr>
            <a:xfrm>
              <a:off x="0" y="3485804"/>
              <a:ext cx="11068202" cy="9387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32"/>
                </a:lnSpc>
              </a:pPr>
              <a:endParaRPr lang="en-US" sz="2800" b="1" dirty="0">
                <a:latin typeface="Nunito" pitchFamily="2" charset="0"/>
              </a:endParaRPr>
            </a:p>
          </p:txBody>
        </p:sp>
        <p:sp>
          <p:nvSpPr>
            <p:cNvPr id="34" name="TextBox 13">
              <a:extLst>
                <a:ext uri="{FF2B5EF4-FFF2-40B4-BE49-F238E27FC236}">
                  <a16:creationId xmlns:a16="http://schemas.microsoft.com/office/drawing/2014/main" id="{15420295-83D5-4F4E-A4EF-8490B4D809D2}"/>
                </a:ext>
              </a:extLst>
            </p:cNvPr>
            <p:cNvSpPr txBox="1"/>
            <p:nvPr/>
          </p:nvSpPr>
          <p:spPr>
            <a:xfrm>
              <a:off x="0" y="4605307"/>
              <a:ext cx="11068202" cy="6422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78"/>
                </a:lnSpc>
              </a:pPr>
              <a:endParaRPr lang="en-US" sz="2770" dirty="0">
                <a:latin typeface="Nunito"/>
              </a:endParaRPr>
            </a:p>
          </p:txBody>
        </p:sp>
        <p:sp>
          <p:nvSpPr>
            <p:cNvPr id="35" name="TextBox 14">
              <a:extLst>
                <a:ext uri="{FF2B5EF4-FFF2-40B4-BE49-F238E27FC236}">
                  <a16:creationId xmlns:a16="http://schemas.microsoft.com/office/drawing/2014/main" id="{393F3BD7-5144-4AB4-A3AC-7099FD3D43D2}"/>
                </a:ext>
              </a:extLst>
            </p:cNvPr>
            <p:cNvSpPr txBox="1"/>
            <p:nvPr/>
          </p:nvSpPr>
          <p:spPr>
            <a:xfrm>
              <a:off x="38100" y="6845887"/>
              <a:ext cx="11068202" cy="643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78"/>
                </a:lnSpc>
              </a:pPr>
              <a:endParaRPr lang="en-US" sz="2800" b="1" dirty="0">
                <a:latin typeface="Nunito"/>
              </a:endParaRPr>
            </a:p>
          </p:txBody>
        </p:sp>
        <p:sp>
          <p:nvSpPr>
            <p:cNvPr id="36" name="TextBox 15">
              <a:extLst>
                <a:ext uri="{FF2B5EF4-FFF2-40B4-BE49-F238E27FC236}">
                  <a16:creationId xmlns:a16="http://schemas.microsoft.com/office/drawing/2014/main" id="{4AF4801F-79FD-4F34-94BC-38391DE8FFA1}"/>
                </a:ext>
              </a:extLst>
            </p:cNvPr>
            <p:cNvSpPr txBox="1"/>
            <p:nvPr/>
          </p:nvSpPr>
          <p:spPr>
            <a:xfrm>
              <a:off x="0" y="6845887"/>
              <a:ext cx="11068202" cy="9818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232"/>
                </a:lnSpc>
              </a:pPr>
              <a:endParaRPr lang="en-US" sz="4794" dirty="0">
                <a:latin typeface="League Spartan"/>
              </a:endParaRPr>
            </a:p>
          </p:txBody>
        </p:sp>
      </p:grpSp>
      <p:pic>
        <p:nvPicPr>
          <p:cNvPr id="3" name="AIR box5">
            <a:hlinkClick r:id="" action="ppaction://media"/>
            <a:extLst>
              <a:ext uri="{FF2B5EF4-FFF2-40B4-BE49-F238E27FC236}">
                <a16:creationId xmlns:a16="http://schemas.microsoft.com/office/drawing/2014/main" id="{EEB17F32-DCFD-4BBE-A921-186847DC72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01710" y="3643966"/>
            <a:ext cx="4410800" cy="382537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725EA174-D310-4B37-A188-BD9217C7B251}"/>
              </a:ext>
            </a:extLst>
          </p:cNvPr>
          <p:cNvSpPr/>
          <p:nvPr/>
        </p:nvSpPr>
        <p:spPr>
          <a:xfrm>
            <a:off x="764102" y="4380034"/>
            <a:ext cx="2667000" cy="261296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sz="1600" dirty="0">
              <a:solidFill>
                <a:schemeClr val="tx2"/>
              </a:solidFill>
              <a:latin typeface="Nunito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2"/>
                </a:solidFill>
                <a:latin typeface="Nunito"/>
              </a:rPr>
              <a:t>Guruji AIR Lab develop,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2"/>
                </a:solidFill>
                <a:latin typeface="Nunito"/>
              </a:rPr>
              <a:t>Analysis and Monitoring of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2"/>
                </a:solidFill>
                <a:latin typeface="Nunito"/>
              </a:rPr>
              <a:t>Labs / Students </a:t>
            </a:r>
          </a:p>
          <a:p>
            <a:pPr>
              <a:lnSpc>
                <a:spcPts val="3878"/>
              </a:lnSpc>
            </a:pPr>
            <a:endParaRPr lang="en-US" sz="1600" dirty="0">
              <a:solidFill>
                <a:schemeClr val="tx2"/>
              </a:solidFill>
              <a:latin typeface="Nunito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2602DFB-424C-4015-B6E8-4B25B20AE9CF}"/>
              </a:ext>
            </a:extLst>
          </p:cNvPr>
          <p:cNvSpPr/>
          <p:nvPr/>
        </p:nvSpPr>
        <p:spPr>
          <a:xfrm>
            <a:off x="2300572" y="1283505"/>
            <a:ext cx="2667000" cy="261296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ts val="3878"/>
              </a:lnSpc>
            </a:pPr>
            <a:r>
              <a:rPr lang="en-US" sz="1800" dirty="0">
                <a:solidFill>
                  <a:schemeClr val="tx2"/>
                </a:solidFill>
                <a:latin typeface="Nunito"/>
              </a:rPr>
              <a:t>Real life AI, IoT,   Robotics </a:t>
            </a:r>
          </a:p>
          <a:p>
            <a:pPr>
              <a:lnSpc>
                <a:spcPts val="3878"/>
              </a:lnSpc>
            </a:pPr>
            <a:r>
              <a:rPr lang="en-US" dirty="0">
                <a:solidFill>
                  <a:schemeClr val="tx2"/>
                </a:solidFill>
                <a:latin typeface="Nunito"/>
              </a:rPr>
              <a:t> Experiments</a:t>
            </a:r>
            <a:endParaRPr lang="en-US" sz="1800" dirty="0">
              <a:solidFill>
                <a:schemeClr val="tx2"/>
              </a:solidFill>
              <a:latin typeface="Nunito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1E35182-2849-49A3-BECF-BD4E14D3BB70}"/>
              </a:ext>
            </a:extLst>
          </p:cNvPr>
          <p:cNvSpPr/>
          <p:nvPr/>
        </p:nvSpPr>
        <p:spPr>
          <a:xfrm>
            <a:off x="3464841" y="7579455"/>
            <a:ext cx="2667000" cy="261296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ts val="3878"/>
              </a:lnSpc>
            </a:pPr>
            <a:r>
              <a:rPr lang="en-US" sz="1800" dirty="0">
                <a:solidFill>
                  <a:schemeClr val="tx2"/>
                </a:solidFill>
                <a:latin typeface="Nunito"/>
              </a:rPr>
              <a:t>Easy to Install and Use Affordable 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F33ECDB-755A-42EB-8BFC-CB4818C837C6}"/>
              </a:ext>
            </a:extLst>
          </p:cNvPr>
          <p:cNvSpPr/>
          <p:nvPr/>
        </p:nvSpPr>
        <p:spPr>
          <a:xfrm>
            <a:off x="12555698" y="1055272"/>
            <a:ext cx="2667000" cy="261296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ts val="3878"/>
              </a:lnSpc>
            </a:pPr>
            <a:r>
              <a:rPr lang="en-US" sz="1800" dirty="0">
                <a:solidFill>
                  <a:schemeClr val="tx2"/>
                </a:solidFill>
                <a:latin typeface="Nunito"/>
              </a:rPr>
              <a:t>Proprietary product design     (Patent Applied)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6C801FA-4C21-487E-A649-2771C89BA10D}"/>
              </a:ext>
            </a:extLst>
          </p:cNvPr>
          <p:cNvSpPr/>
          <p:nvPr/>
        </p:nvSpPr>
        <p:spPr>
          <a:xfrm>
            <a:off x="14557887" y="4193760"/>
            <a:ext cx="2667000" cy="261296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ts val="3878"/>
              </a:lnSpc>
            </a:pPr>
            <a:r>
              <a:rPr lang="en-US" sz="1800" dirty="0">
                <a:solidFill>
                  <a:schemeClr val="tx2"/>
                </a:solidFill>
                <a:latin typeface="Nunito"/>
              </a:rPr>
              <a:t>Weekly report for Teacher and   Principal (Through Cloud)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20EFD1B-DFF6-417F-92C7-9E5DBB6AFD03}"/>
              </a:ext>
            </a:extLst>
          </p:cNvPr>
          <p:cNvSpPr/>
          <p:nvPr/>
        </p:nvSpPr>
        <p:spPr>
          <a:xfrm>
            <a:off x="12336556" y="7538909"/>
            <a:ext cx="2667000" cy="261296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ts val="3878"/>
              </a:lnSpc>
            </a:pPr>
            <a:r>
              <a:rPr lang="en-US" sz="1800" dirty="0">
                <a:solidFill>
                  <a:schemeClr val="tx2"/>
                </a:solidFill>
                <a:latin typeface="Nunito"/>
              </a:rPr>
              <a:t>Co-created with teachers and students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6B3FFBEB-28DA-4C76-9EA2-C15B3F636C06}"/>
              </a:ext>
            </a:extLst>
          </p:cNvPr>
          <p:cNvSpPr/>
          <p:nvPr/>
        </p:nvSpPr>
        <p:spPr>
          <a:xfrm rot="5400000">
            <a:off x="5113449" y="5112671"/>
            <a:ext cx="457200" cy="1046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4D19BF61-EA39-4031-B4C2-4B58566CC0DA}"/>
              </a:ext>
            </a:extLst>
          </p:cNvPr>
          <p:cNvSpPr/>
          <p:nvPr/>
        </p:nvSpPr>
        <p:spPr>
          <a:xfrm rot="16200000">
            <a:off x="12884732" y="5084900"/>
            <a:ext cx="457200" cy="1046439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26268B01-60AF-4762-99F0-2023EA243A64}"/>
              </a:ext>
            </a:extLst>
          </p:cNvPr>
          <p:cNvSpPr/>
          <p:nvPr/>
        </p:nvSpPr>
        <p:spPr>
          <a:xfrm rot="2756952">
            <a:off x="6423678" y="7035963"/>
            <a:ext cx="457200" cy="1046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0ACD0E5E-80F8-419C-9FA6-66CD05AB7AF5}"/>
              </a:ext>
            </a:extLst>
          </p:cNvPr>
          <p:cNvSpPr/>
          <p:nvPr/>
        </p:nvSpPr>
        <p:spPr>
          <a:xfrm rot="6788679">
            <a:off x="5878153" y="2976041"/>
            <a:ext cx="457200" cy="1046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5D3AFFBE-7A8B-4D20-A4DF-0125AA7A12B4}"/>
              </a:ext>
            </a:extLst>
          </p:cNvPr>
          <p:cNvSpPr/>
          <p:nvPr/>
        </p:nvSpPr>
        <p:spPr>
          <a:xfrm rot="14243348">
            <a:off x="11906996" y="2815370"/>
            <a:ext cx="457200" cy="1046439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3F818DE1-F334-455F-8D36-6E19AB27F208}"/>
              </a:ext>
            </a:extLst>
          </p:cNvPr>
          <p:cNvSpPr/>
          <p:nvPr/>
        </p:nvSpPr>
        <p:spPr>
          <a:xfrm rot="18172712">
            <a:off x="11765219" y="7091057"/>
            <a:ext cx="457200" cy="1046439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Title 11">
            <a:extLst>
              <a:ext uri="{FF2B5EF4-FFF2-40B4-BE49-F238E27FC236}">
                <a16:creationId xmlns:a16="http://schemas.microsoft.com/office/drawing/2014/main" id="{8F2FEAAE-2A14-4694-9C8B-FB8625BAF300}"/>
              </a:ext>
            </a:extLst>
          </p:cNvPr>
          <p:cNvSpPr txBox="1">
            <a:spLocks/>
          </p:cNvSpPr>
          <p:nvPr/>
        </p:nvSpPr>
        <p:spPr>
          <a:xfrm>
            <a:off x="7351699" y="7601992"/>
            <a:ext cx="376499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1" i="0">
                <a:solidFill>
                  <a:schemeClr val="accent2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algn="ctr"/>
            <a:r>
              <a:rPr lang="en-US" sz="2800" kern="0" dirty="0">
                <a:solidFill>
                  <a:srgbClr val="7030A0"/>
                </a:solidFill>
              </a:rPr>
              <a:t>Patent No-</a:t>
            </a:r>
            <a:r>
              <a:rPr lang="en-US" sz="2000" kern="0" dirty="0">
                <a:solidFill>
                  <a:srgbClr val="7030A0"/>
                </a:solidFill>
              </a:rPr>
              <a:t> 202221006180 </a:t>
            </a:r>
            <a:endParaRPr lang="en-IN" sz="2000" kern="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88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rrow: Right 15">
            <a:extLst>
              <a:ext uri="{FF2B5EF4-FFF2-40B4-BE49-F238E27FC236}">
                <a16:creationId xmlns:a16="http://schemas.microsoft.com/office/drawing/2014/main" id="{FFD1F0D4-69E7-4E71-8A06-DDC62CA95853}"/>
              </a:ext>
            </a:extLst>
          </p:cNvPr>
          <p:cNvSpPr/>
          <p:nvPr/>
        </p:nvSpPr>
        <p:spPr>
          <a:xfrm rot="18610051">
            <a:off x="4332940" y="5524105"/>
            <a:ext cx="973438" cy="233385"/>
          </a:xfrm>
          <a:prstGeom prst="rightArrow">
            <a:avLst>
              <a:gd name="adj1" fmla="val 50000"/>
              <a:gd name="adj2" fmla="val 489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4365E7F-0323-41A5-BA43-6F998DE9665C}"/>
              </a:ext>
            </a:extLst>
          </p:cNvPr>
          <p:cNvSpPr/>
          <p:nvPr/>
        </p:nvSpPr>
        <p:spPr>
          <a:xfrm rot="18610051">
            <a:off x="5314974" y="4304481"/>
            <a:ext cx="973438" cy="2961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2B28CC0-B68F-40E3-9C46-47A641A57CC1}"/>
              </a:ext>
            </a:extLst>
          </p:cNvPr>
          <p:cNvSpPr/>
          <p:nvPr/>
        </p:nvSpPr>
        <p:spPr>
          <a:xfrm rot="18610051">
            <a:off x="6265060" y="3264747"/>
            <a:ext cx="973438" cy="2460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976A023-E806-4377-8AAD-EC659ED52F86}"/>
              </a:ext>
            </a:extLst>
          </p:cNvPr>
          <p:cNvSpPr/>
          <p:nvPr/>
        </p:nvSpPr>
        <p:spPr>
          <a:xfrm>
            <a:off x="7541276" y="504059"/>
            <a:ext cx="3205448" cy="286334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GURUJI AIR</a:t>
            </a:r>
          </a:p>
          <a:p>
            <a:pPr algn="ctr"/>
            <a:r>
              <a:rPr lang="en-US" sz="2400" b="1" dirty="0"/>
              <a:t>Cloud Platform</a:t>
            </a:r>
            <a:endParaRPr lang="en-IN" sz="2400" b="1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C8A2924F-1C71-47DA-A8F2-9B976119A4CB}"/>
              </a:ext>
            </a:extLst>
          </p:cNvPr>
          <p:cNvSpPr/>
          <p:nvPr/>
        </p:nvSpPr>
        <p:spPr>
          <a:xfrm rot="7747087">
            <a:off x="6629063" y="3746156"/>
            <a:ext cx="973438" cy="248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7C7E0628-0E9B-42FC-BB28-6D659F0849CB}"/>
              </a:ext>
            </a:extLst>
          </p:cNvPr>
          <p:cNvSpPr/>
          <p:nvPr/>
        </p:nvSpPr>
        <p:spPr>
          <a:xfrm rot="7747087">
            <a:off x="5824451" y="4669200"/>
            <a:ext cx="973438" cy="3101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80A2B3A0-880F-4495-AE10-8E32D25C99C3}"/>
              </a:ext>
            </a:extLst>
          </p:cNvPr>
          <p:cNvSpPr/>
          <p:nvPr/>
        </p:nvSpPr>
        <p:spPr>
          <a:xfrm rot="7747087">
            <a:off x="4912779" y="5675549"/>
            <a:ext cx="973438" cy="2941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96894BCE-2390-46CB-8AE7-57D527F94527}"/>
              </a:ext>
            </a:extLst>
          </p:cNvPr>
          <p:cNvSpPr/>
          <p:nvPr/>
        </p:nvSpPr>
        <p:spPr>
          <a:xfrm>
            <a:off x="11138257" y="1823807"/>
            <a:ext cx="973438" cy="3695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3EAA95D-E8A6-4B29-81FD-A367BF0AE7C5}"/>
              </a:ext>
            </a:extLst>
          </p:cNvPr>
          <p:cNvSpPr/>
          <p:nvPr/>
        </p:nvSpPr>
        <p:spPr>
          <a:xfrm>
            <a:off x="14935200" y="1061116"/>
            <a:ext cx="2514600" cy="1578589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School 1 Administration/ </a:t>
            </a:r>
          </a:p>
          <a:p>
            <a:pPr algn="ctr"/>
            <a:r>
              <a:rPr lang="en-US" sz="2400" b="1" dirty="0"/>
              <a:t>Principal</a:t>
            </a:r>
            <a:endParaRPr lang="en-IN" sz="2400" b="1" dirty="0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ED1FF9BE-39D0-4ABE-9FCE-4E8593D27531}"/>
              </a:ext>
            </a:extLst>
          </p:cNvPr>
          <p:cNvSpPr/>
          <p:nvPr/>
        </p:nvSpPr>
        <p:spPr>
          <a:xfrm>
            <a:off x="12354243" y="1823807"/>
            <a:ext cx="973438" cy="3695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96F554FE-B94F-4A41-AF65-62B92D377965}"/>
              </a:ext>
            </a:extLst>
          </p:cNvPr>
          <p:cNvSpPr/>
          <p:nvPr/>
        </p:nvSpPr>
        <p:spPr>
          <a:xfrm>
            <a:off x="13605014" y="1823807"/>
            <a:ext cx="973438" cy="3695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Speech Bubble: Rectangle with Corners Rounded 26">
            <a:extLst>
              <a:ext uri="{FF2B5EF4-FFF2-40B4-BE49-F238E27FC236}">
                <a16:creationId xmlns:a16="http://schemas.microsoft.com/office/drawing/2014/main" id="{CE9B9657-6C6B-4F66-A635-7D220DCFC655}"/>
              </a:ext>
            </a:extLst>
          </p:cNvPr>
          <p:cNvSpPr/>
          <p:nvPr/>
        </p:nvSpPr>
        <p:spPr>
          <a:xfrm>
            <a:off x="11900996" y="1689327"/>
            <a:ext cx="1683029" cy="903595"/>
          </a:xfrm>
          <a:prstGeom prst="wedgeRoundRectCallou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Weekly Experiment Report</a:t>
            </a:r>
            <a:endParaRPr lang="en-IN" dirty="0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ED7661B0-5900-4259-8FDB-CB77E337F218}"/>
              </a:ext>
            </a:extLst>
          </p:cNvPr>
          <p:cNvSpPr/>
          <p:nvPr/>
        </p:nvSpPr>
        <p:spPr>
          <a:xfrm rot="10800000">
            <a:off x="6012545" y="2165385"/>
            <a:ext cx="973438" cy="371485"/>
          </a:xfrm>
          <a:prstGeom prst="rightArrow">
            <a:avLst>
              <a:gd name="adj1" fmla="val 50000"/>
              <a:gd name="adj2" fmla="val 520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61592B90-964A-470D-B43C-EC3F9B814B66}"/>
              </a:ext>
            </a:extLst>
          </p:cNvPr>
          <p:cNvSpPr/>
          <p:nvPr/>
        </p:nvSpPr>
        <p:spPr>
          <a:xfrm rot="10800000">
            <a:off x="4711685" y="2187330"/>
            <a:ext cx="973438" cy="3714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9EC5C0B1-FBF6-4FC8-A36D-2DC6EA5DBE14}"/>
              </a:ext>
            </a:extLst>
          </p:cNvPr>
          <p:cNvSpPr/>
          <p:nvPr/>
        </p:nvSpPr>
        <p:spPr>
          <a:xfrm rot="10800000">
            <a:off x="3370004" y="2230334"/>
            <a:ext cx="973438" cy="3307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7362597-08BD-4B81-A174-A897959F9357}"/>
              </a:ext>
            </a:extLst>
          </p:cNvPr>
          <p:cNvSpPr/>
          <p:nvPr/>
        </p:nvSpPr>
        <p:spPr>
          <a:xfrm>
            <a:off x="439191" y="1127560"/>
            <a:ext cx="2767137" cy="2253421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GURUJI</a:t>
            </a:r>
          </a:p>
          <a:p>
            <a:pPr algn="ctr"/>
            <a:r>
              <a:rPr lang="en-US" sz="2400" b="1" dirty="0"/>
              <a:t>AIR</a:t>
            </a:r>
          </a:p>
          <a:p>
            <a:pPr algn="ctr"/>
            <a:r>
              <a:rPr lang="en-US" sz="2400" b="1" dirty="0"/>
              <a:t>Department</a:t>
            </a:r>
            <a:endParaRPr lang="en-IN" sz="2400" b="1" dirty="0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28C887E0-E479-4A46-A7F6-DBA1A53DA7DD}"/>
              </a:ext>
            </a:extLst>
          </p:cNvPr>
          <p:cNvSpPr/>
          <p:nvPr/>
        </p:nvSpPr>
        <p:spPr>
          <a:xfrm rot="6873830">
            <a:off x="7761813" y="3697471"/>
            <a:ext cx="973438" cy="2848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8D05F670-21E7-4AD4-B67C-5DBFC1D39026}"/>
              </a:ext>
            </a:extLst>
          </p:cNvPr>
          <p:cNvSpPr/>
          <p:nvPr/>
        </p:nvSpPr>
        <p:spPr>
          <a:xfrm rot="6942977">
            <a:off x="7202254" y="4828800"/>
            <a:ext cx="973438" cy="3278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2196491E-9D34-42BB-AE2E-B4099DCA8192}"/>
              </a:ext>
            </a:extLst>
          </p:cNvPr>
          <p:cNvSpPr/>
          <p:nvPr/>
        </p:nvSpPr>
        <p:spPr>
          <a:xfrm rot="6962432">
            <a:off x="6513765" y="6054827"/>
            <a:ext cx="973438" cy="329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BE11A16-6814-4676-950F-7EFE4B6C4A8C}"/>
              </a:ext>
            </a:extLst>
          </p:cNvPr>
          <p:cNvSpPr/>
          <p:nvPr/>
        </p:nvSpPr>
        <p:spPr>
          <a:xfrm>
            <a:off x="4846077" y="6982055"/>
            <a:ext cx="1732607" cy="18993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b="1" dirty="0"/>
              <a:t>Display </a:t>
            </a:r>
          </a:p>
          <a:p>
            <a:pPr algn="ctr"/>
            <a:r>
              <a:rPr lang="en-US" sz="2500" b="1" dirty="0"/>
              <a:t>Devices</a:t>
            </a:r>
          </a:p>
          <a:p>
            <a:pPr algn="ctr"/>
            <a:r>
              <a:rPr lang="en-US" sz="2500" b="1" dirty="0"/>
              <a:t>Guruji AIR 1 App</a:t>
            </a:r>
            <a:endParaRPr lang="en-IN" sz="2500" b="1" dirty="0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F8AF1C2-DF4D-47AF-BD2D-6011CBB62680}"/>
              </a:ext>
            </a:extLst>
          </p:cNvPr>
          <p:cNvSpPr/>
          <p:nvPr/>
        </p:nvSpPr>
        <p:spPr>
          <a:xfrm>
            <a:off x="3376971" y="1597689"/>
            <a:ext cx="973438" cy="3746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FFC20CA3-C937-4BDE-82A5-75CA4551661A}"/>
              </a:ext>
            </a:extLst>
          </p:cNvPr>
          <p:cNvSpPr/>
          <p:nvPr/>
        </p:nvSpPr>
        <p:spPr>
          <a:xfrm>
            <a:off x="4627667" y="1573826"/>
            <a:ext cx="973438" cy="3746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09EDC600-57D8-4987-9AD7-3B0089FFA4BB}"/>
              </a:ext>
            </a:extLst>
          </p:cNvPr>
          <p:cNvSpPr/>
          <p:nvPr/>
        </p:nvSpPr>
        <p:spPr>
          <a:xfrm>
            <a:off x="6003903" y="1539018"/>
            <a:ext cx="973438" cy="371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0" name="Speech Bubble: Rectangle with Corners Rounded 39">
            <a:extLst>
              <a:ext uri="{FF2B5EF4-FFF2-40B4-BE49-F238E27FC236}">
                <a16:creationId xmlns:a16="http://schemas.microsoft.com/office/drawing/2014/main" id="{AC311BD5-0A8D-4089-975B-144F116DD1CE}"/>
              </a:ext>
            </a:extLst>
          </p:cNvPr>
          <p:cNvSpPr/>
          <p:nvPr/>
        </p:nvSpPr>
        <p:spPr>
          <a:xfrm>
            <a:off x="4460828" y="1586168"/>
            <a:ext cx="1683029" cy="903595"/>
          </a:xfrm>
          <a:prstGeom prst="wedgeRoundRectCallou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Analysis / Monitoring Report</a:t>
            </a:r>
            <a:endParaRPr lang="en-IN" dirty="0"/>
          </a:p>
        </p:txBody>
      </p:sp>
      <p:pic>
        <p:nvPicPr>
          <p:cNvPr id="41" name="AIR box5">
            <a:hlinkClick r:id="" action="ppaction://media"/>
            <a:extLst>
              <a:ext uri="{FF2B5EF4-FFF2-40B4-BE49-F238E27FC236}">
                <a16:creationId xmlns:a16="http://schemas.microsoft.com/office/drawing/2014/main" id="{DDBDCF39-43CF-49D9-905A-3809FC3707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7858" y="6580634"/>
            <a:ext cx="3410665" cy="29018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95827DF9-EBAE-4093-B19E-AEE208F6DC8F}"/>
              </a:ext>
            </a:extLst>
          </p:cNvPr>
          <p:cNvSpPr txBox="1"/>
          <p:nvPr/>
        </p:nvSpPr>
        <p:spPr>
          <a:xfrm>
            <a:off x="1417859" y="9657613"/>
            <a:ext cx="3733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AIR Lab 1 | SCHOOL 1</a:t>
            </a:r>
            <a:endParaRPr lang="en-IN" sz="2400" dirty="0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7855FA26-8615-4BA5-8BDF-5692634B6A3A}"/>
              </a:ext>
            </a:extLst>
          </p:cNvPr>
          <p:cNvSpPr/>
          <p:nvPr/>
        </p:nvSpPr>
        <p:spPr>
          <a:xfrm rot="13284491">
            <a:off x="13679988" y="5814701"/>
            <a:ext cx="973438" cy="384450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12A0B3A3-B795-4051-8DE8-0D69E221B30F}"/>
              </a:ext>
            </a:extLst>
          </p:cNvPr>
          <p:cNvSpPr/>
          <p:nvPr/>
        </p:nvSpPr>
        <p:spPr>
          <a:xfrm rot="13284491">
            <a:off x="12704389" y="5026736"/>
            <a:ext cx="973438" cy="357905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9" name="Arrow: Right 48">
            <a:extLst>
              <a:ext uri="{FF2B5EF4-FFF2-40B4-BE49-F238E27FC236}">
                <a16:creationId xmlns:a16="http://schemas.microsoft.com/office/drawing/2014/main" id="{D10AE7C2-9CBF-4374-9C09-15AA4BB70974}"/>
              </a:ext>
            </a:extLst>
          </p:cNvPr>
          <p:cNvSpPr/>
          <p:nvPr/>
        </p:nvSpPr>
        <p:spPr>
          <a:xfrm rot="13284491">
            <a:off x="11695010" y="4114633"/>
            <a:ext cx="973438" cy="412207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86DA8835-B39A-458B-9F9C-3D281B7D0604}"/>
              </a:ext>
            </a:extLst>
          </p:cNvPr>
          <p:cNvSpPr/>
          <p:nvPr/>
        </p:nvSpPr>
        <p:spPr>
          <a:xfrm rot="13284491">
            <a:off x="10698260" y="3336036"/>
            <a:ext cx="973438" cy="367504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92071359-BA8D-4949-A853-C4D7D28348B1}"/>
              </a:ext>
            </a:extLst>
          </p:cNvPr>
          <p:cNvSpPr/>
          <p:nvPr/>
        </p:nvSpPr>
        <p:spPr>
          <a:xfrm rot="2605983">
            <a:off x="10145288" y="3734563"/>
            <a:ext cx="973438" cy="369609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FDD55456-AAAF-46B7-9431-87B5687B9C6F}"/>
              </a:ext>
            </a:extLst>
          </p:cNvPr>
          <p:cNvSpPr/>
          <p:nvPr/>
        </p:nvSpPr>
        <p:spPr>
          <a:xfrm rot="2605983">
            <a:off x="10934843" y="4551437"/>
            <a:ext cx="973438" cy="340896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4D40D15-2C0A-4367-A229-9A19B367E498}"/>
              </a:ext>
            </a:extLst>
          </p:cNvPr>
          <p:cNvSpPr/>
          <p:nvPr/>
        </p:nvSpPr>
        <p:spPr>
          <a:xfrm rot="2605983">
            <a:off x="11755029" y="5336716"/>
            <a:ext cx="973438" cy="32106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BFDEF779-595C-433D-A8F3-3F0899444E6E}"/>
              </a:ext>
            </a:extLst>
          </p:cNvPr>
          <p:cNvSpPr/>
          <p:nvPr/>
        </p:nvSpPr>
        <p:spPr>
          <a:xfrm rot="2605983">
            <a:off x="12536989" y="6059362"/>
            <a:ext cx="973438" cy="37735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DFDE6708-D8C6-4F90-9639-62F0FF0EDBA4}"/>
              </a:ext>
            </a:extLst>
          </p:cNvPr>
          <p:cNvSpPr/>
          <p:nvPr/>
        </p:nvSpPr>
        <p:spPr>
          <a:xfrm rot="3402423">
            <a:off x="9338694" y="3709760"/>
            <a:ext cx="973438" cy="322979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4D3EA6EC-187E-4104-B925-434EC58C0E44}"/>
              </a:ext>
            </a:extLst>
          </p:cNvPr>
          <p:cNvSpPr/>
          <p:nvPr/>
        </p:nvSpPr>
        <p:spPr>
          <a:xfrm rot="3284972">
            <a:off x="10017215" y="4809033"/>
            <a:ext cx="973438" cy="300852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8" name="Arrow: Right 57">
            <a:extLst>
              <a:ext uri="{FF2B5EF4-FFF2-40B4-BE49-F238E27FC236}">
                <a16:creationId xmlns:a16="http://schemas.microsoft.com/office/drawing/2014/main" id="{9B07B9CF-4B18-46A7-8DDE-F089AD2CFA20}"/>
              </a:ext>
            </a:extLst>
          </p:cNvPr>
          <p:cNvSpPr/>
          <p:nvPr/>
        </p:nvSpPr>
        <p:spPr>
          <a:xfrm rot="3401576">
            <a:off x="10827461" y="5919604"/>
            <a:ext cx="973438" cy="36578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71B9F999-FAB7-4E2F-AE44-216B0C2ECC7E}"/>
              </a:ext>
            </a:extLst>
          </p:cNvPr>
          <p:cNvSpPr/>
          <p:nvPr/>
        </p:nvSpPr>
        <p:spPr>
          <a:xfrm>
            <a:off x="11688105" y="7006863"/>
            <a:ext cx="1732607" cy="191725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b="1" dirty="0"/>
              <a:t>Display </a:t>
            </a:r>
          </a:p>
          <a:p>
            <a:pPr algn="ctr"/>
            <a:r>
              <a:rPr lang="en-US" sz="2500" b="1" dirty="0"/>
              <a:t>Devices</a:t>
            </a:r>
          </a:p>
          <a:p>
            <a:pPr algn="ctr"/>
            <a:r>
              <a:rPr lang="en-US" sz="2500" b="1" dirty="0"/>
              <a:t>Guruji AIR 2 App</a:t>
            </a:r>
            <a:endParaRPr lang="en-IN" sz="2500" b="1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02D3B64-32B9-4784-8280-7425578EA1B4}"/>
              </a:ext>
            </a:extLst>
          </p:cNvPr>
          <p:cNvSpPr txBox="1"/>
          <p:nvPr/>
        </p:nvSpPr>
        <p:spPr>
          <a:xfrm>
            <a:off x="13716001" y="9612838"/>
            <a:ext cx="3733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AIR Lab 2 | SCHOOL 2</a:t>
            </a:r>
            <a:endParaRPr lang="en-IN" sz="2400" dirty="0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D11E2C2E-2A75-4443-BC54-BCDABBD53A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8600" y="41260"/>
            <a:ext cx="2828925" cy="1003697"/>
          </a:xfrm>
          <a:prstGeom prst="rect">
            <a:avLst/>
          </a:prstGeom>
        </p:spPr>
      </p:pic>
      <p:sp>
        <p:nvSpPr>
          <p:cNvPr id="62" name="Speech Bubble: Rectangle with Corners Rounded 61">
            <a:extLst>
              <a:ext uri="{FF2B5EF4-FFF2-40B4-BE49-F238E27FC236}">
                <a16:creationId xmlns:a16="http://schemas.microsoft.com/office/drawing/2014/main" id="{1BD9B74B-45E8-4F90-AB31-BF16FD500C3F}"/>
              </a:ext>
            </a:extLst>
          </p:cNvPr>
          <p:cNvSpPr/>
          <p:nvPr/>
        </p:nvSpPr>
        <p:spPr>
          <a:xfrm>
            <a:off x="3468629" y="3513656"/>
            <a:ext cx="1683029" cy="903595"/>
          </a:xfrm>
          <a:prstGeom prst="wedgeRoundRectCallou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Experiment Data</a:t>
            </a:r>
            <a:endParaRPr lang="en-IN" dirty="0"/>
          </a:p>
        </p:txBody>
      </p:sp>
      <p:sp>
        <p:nvSpPr>
          <p:cNvPr id="64" name="Speech Bubble: Rectangle with Corners Rounded 63">
            <a:extLst>
              <a:ext uri="{FF2B5EF4-FFF2-40B4-BE49-F238E27FC236}">
                <a16:creationId xmlns:a16="http://schemas.microsoft.com/office/drawing/2014/main" id="{BAE7D1AD-5A54-49C3-BBD5-CAE994F95650}"/>
              </a:ext>
            </a:extLst>
          </p:cNvPr>
          <p:cNvSpPr/>
          <p:nvPr/>
        </p:nvSpPr>
        <p:spPr>
          <a:xfrm>
            <a:off x="8580407" y="4224033"/>
            <a:ext cx="1025839" cy="545796"/>
          </a:xfrm>
          <a:prstGeom prst="wedgeRoundRectCallou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Result</a:t>
            </a:r>
            <a:endParaRPr lang="en-IN" dirty="0"/>
          </a:p>
        </p:txBody>
      </p:sp>
      <p:sp>
        <p:nvSpPr>
          <p:cNvPr id="66" name="Speech Bubble: Rectangle with Corners Rounded 65">
            <a:extLst>
              <a:ext uri="{FF2B5EF4-FFF2-40B4-BE49-F238E27FC236}">
                <a16:creationId xmlns:a16="http://schemas.microsoft.com/office/drawing/2014/main" id="{AD8C846A-C5DE-4BB1-BDF6-D891D9A12839}"/>
              </a:ext>
            </a:extLst>
          </p:cNvPr>
          <p:cNvSpPr/>
          <p:nvPr/>
        </p:nvSpPr>
        <p:spPr>
          <a:xfrm>
            <a:off x="12691894" y="3363085"/>
            <a:ext cx="1683029" cy="903595"/>
          </a:xfrm>
          <a:prstGeom prst="wedgeRoundRectCallou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Experiment Data</a:t>
            </a:r>
            <a:endParaRPr lang="en-IN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8735565-9CD5-4F9D-938A-1F5089188F14}"/>
              </a:ext>
            </a:extLst>
          </p:cNvPr>
          <p:cNvSpPr txBox="1"/>
          <p:nvPr/>
        </p:nvSpPr>
        <p:spPr>
          <a:xfrm>
            <a:off x="1380587" y="7141762"/>
            <a:ext cx="3733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  Students</a:t>
            </a:r>
            <a:endParaRPr lang="en-IN" sz="2400" dirty="0"/>
          </a:p>
        </p:txBody>
      </p:sp>
      <p:pic>
        <p:nvPicPr>
          <p:cNvPr id="56" name="AIR box5">
            <a:hlinkClick r:id="" action="ppaction://media"/>
            <a:extLst>
              <a:ext uri="{FF2B5EF4-FFF2-40B4-BE49-F238E27FC236}">
                <a16:creationId xmlns:a16="http://schemas.microsoft.com/office/drawing/2014/main" id="{8A89A7A0-7191-4FF7-85F8-260A1A63BE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42096" y="6642368"/>
            <a:ext cx="3428046" cy="29018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C835FBB5-BFF8-48B2-8E5F-6294FB75B923}"/>
              </a:ext>
            </a:extLst>
          </p:cNvPr>
          <p:cNvSpPr txBox="1"/>
          <p:nvPr/>
        </p:nvSpPr>
        <p:spPr>
          <a:xfrm>
            <a:off x="13584025" y="7569907"/>
            <a:ext cx="3733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Students</a:t>
            </a:r>
            <a:endParaRPr lang="en-IN" sz="24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1B612C9-697E-4B32-A9AE-B85A7902E1A1}"/>
              </a:ext>
            </a:extLst>
          </p:cNvPr>
          <p:cNvSpPr txBox="1"/>
          <p:nvPr/>
        </p:nvSpPr>
        <p:spPr>
          <a:xfrm>
            <a:off x="4572000" y="9434002"/>
            <a:ext cx="91511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</a:rPr>
              <a:t>All of the schools lab connected to Guruji AIR Cloud</a:t>
            </a:r>
            <a:endParaRPr lang="en-IN" sz="3200" b="1" dirty="0">
              <a:solidFill>
                <a:srgbClr val="C00000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5F68ABE-6BCA-4D92-98D0-BA273E1D8E08}"/>
              </a:ext>
            </a:extLst>
          </p:cNvPr>
          <p:cNvSpPr txBox="1"/>
          <p:nvPr/>
        </p:nvSpPr>
        <p:spPr>
          <a:xfrm>
            <a:off x="514112" y="313959"/>
            <a:ext cx="91511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rgbClr val="C00000"/>
                </a:solidFill>
              </a:rPr>
              <a:t>Revolutionary Product Architecture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0" dur="19899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0" dur="19899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  <p:video>
              <p:cMediaNode vol="80000">
                <p:cTn id="198" fill="hold" display="0">
                  <p:stCondLst>
                    <p:cond delay="indefinite"/>
                  </p:stCondLst>
                </p:cTn>
                <p:tgtEl>
                  <p:spTgt spid="56"/>
                </p:tgtEl>
              </p:cMediaNode>
            </p:video>
          </p:childTnLst>
        </p:cTn>
      </p:par>
    </p:tnLst>
    <p:bldLst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2" grpId="0" animBg="1"/>
      <p:bldP spid="34" grpId="0" animBg="1"/>
      <p:bldP spid="35" grpId="0" animBg="1"/>
      <p:bldP spid="37" grpId="0" animBg="1"/>
      <p:bldP spid="38" grpId="0" animBg="1"/>
      <p:bldP spid="39" grpId="0" animBg="1"/>
      <p:bldP spid="40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7" grpId="0" animBg="1"/>
      <p:bldP spid="58" grpId="0" animBg="1"/>
      <p:bldP spid="62" grpId="0" animBg="1"/>
      <p:bldP spid="64" grpId="0" animBg="1"/>
      <p:bldP spid="66" grpId="0" animBg="1"/>
      <p:bldP spid="7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8B64F3F5-9275-44AA-82B9-4A8AB195E5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7521" y="240718"/>
            <a:ext cx="3049053" cy="1081798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18C47ECB-1486-457C-BA00-F233D75A3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779" y="443134"/>
            <a:ext cx="13012421" cy="615553"/>
          </a:xfrm>
        </p:spPr>
        <p:txBody>
          <a:bodyPr/>
          <a:lstStyle/>
          <a:p>
            <a:r>
              <a:rPr lang="en-US" sz="4000" dirty="0"/>
              <a:t>Revolutionary Product Architecture</a:t>
            </a:r>
            <a:endParaRPr lang="en-IN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41E7D5-D192-41FE-913B-12B17F309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235695"/>
            <a:ext cx="13411200" cy="905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500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8B64F3F5-9275-44AA-82B9-4A8AB195E5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7521" y="240718"/>
            <a:ext cx="3049053" cy="1081798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18C47ECB-1486-457C-BA00-F233D75A3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26" y="166064"/>
            <a:ext cx="14607574" cy="1354217"/>
          </a:xfrm>
        </p:spPr>
        <p:txBody>
          <a:bodyPr/>
          <a:lstStyle/>
          <a:p>
            <a:r>
              <a:rPr lang="en-US" sz="4000" dirty="0"/>
              <a:t>Schools-Guruji Architecture</a:t>
            </a:r>
            <a:br>
              <a:rPr lang="en-US" sz="4000" dirty="0"/>
            </a:br>
            <a:r>
              <a:rPr lang="en-US" sz="2400" dirty="0">
                <a:solidFill>
                  <a:schemeClr val="tx2"/>
                </a:solidFill>
              </a:rPr>
              <a:t>Guruji will have every school data for future aspect, Guruji can update programs and experiments on one click using OTA. </a:t>
            </a:r>
            <a:endParaRPr lang="en-IN" sz="4000" dirty="0">
              <a:solidFill>
                <a:schemeClr val="tx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7004B9-266A-454B-970A-8C3416E03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866" y="1562100"/>
            <a:ext cx="13562268" cy="865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050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1">
            <a:extLst>
              <a:ext uri="{FF2B5EF4-FFF2-40B4-BE49-F238E27FC236}">
                <a16:creationId xmlns:a16="http://schemas.microsoft.com/office/drawing/2014/main" id="{22D55C40-9324-4743-864C-843B0774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695" y="3314700"/>
            <a:ext cx="12232390" cy="4431983"/>
          </a:xfrm>
        </p:spPr>
        <p:txBody>
          <a:bodyPr/>
          <a:lstStyle/>
          <a:p>
            <a:pPr algn="ctr"/>
            <a:r>
              <a:rPr lang="en-US" sz="4800" dirty="0">
                <a:latin typeface="Arial Black" panose="020B0A04020102020204" pitchFamily="34" charset="0"/>
              </a:rPr>
              <a:t>GURUJI AIR – Centre of Excellence </a:t>
            </a:r>
            <a:br>
              <a:rPr lang="en-US" sz="4800" dirty="0">
                <a:latin typeface="Arial Black" panose="020B0A04020102020204" pitchFamily="34" charset="0"/>
              </a:rPr>
            </a:br>
            <a:r>
              <a:rPr lang="en-US" sz="4800" dirty="0">
                <a:solidFill>
                  <a:srgbClr val="00B050"/>
                </a:solidFill>
              </a:rPr>
              <a:t>is</a:t>
            </a:r>
            <a:br>
              <a:rPr lang="en-US" sz="4800" dirty="0">
                <a:solidFill>
                  <a:srgbClr val="00B050"/>
                </a:solidFill>
              </a:rPr>
            </a:br>
            <a:r>
              <a:rPr lang="en-US" sz="4800" dirty="0">
                <a:solidFill>
                  <a:srgbClr val="00B050"/>
                </a:solidFill>
              </a:rPr>
              <a:t>Open to Question </a:t>
            </a:r>
            <a:br>
              <a:rPr lang="en-US" sz="4800" dirty="0">
                <a:solidFill>
                  <a:srgbClr val="00B050"/>
                </a:solidFill>
              </a:rPr>
            </a:br>
            <a:r>
              <a:rPr lang="en-US" sz="4800" dirty="0">
                <a:solidFill>
                  <a:srgbClr val="00B050"/>
                </a:solidFill>
              </a:rPr>
              <a:t>and</a:t>
            </a:r>
            <a:br>
              <a:rPr lang="en-US" sz="4800" dirty="0">
                <a:solidFill>
                  <a:srgbClr val="00B050"/>
                </a:solidFill>
              </a:rPr>
            </a:br>
            <a:r>
              <a:rPr lang="en-US" sz="4800" dirty="0">
                <a:solidFill>
                  <a:srgbClr val="00B050"/>
                </a:solidFill>
              </a:rPr>
              <a:t>Your Valuable Feedback</a:t>
            </a:r>
            <a:endParaRPr lang="en-IN" sz="4800" dirty="0">
              <a:solidFill>
                <a:srgbClr val="00B050"/>
              </a:solidFill>
            </a:endParaRPr>
          </a:p>
        </p:txBody>
      </p:sp>
      <p:sp>
        <p:nvSpPr>
          <p:cNvPr id="9" name="Title 11">
            <a:extLst>
              <a:ext uri="{FF2B5EF4-FFF2-40B4-BE49-F238E27FC236}">
                <a16:creationId xmlns:a16="http://schemas.microsoft.com/office/drawing/2014/main" id="{4ED6E2EB-F8EA-4686-8FFF-B0590CA5BA70}"/>
              </a:ext>
            </a:extLst>
          </p:cNvPr>
          <p:cNvSpPr txBox="1">
            <a:spLocks/>
          </p:cNvSpPr>
          <p:nvPr/>
        </p:nvSpPr>
        <p:spPr>
          <a:xfrm>
            <a:off x="5333999" y="967384"/>
            <a:ext cx="8081783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1" i="0">
                <a:solidFill>
                  <a:schemeClr val="accent2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algn="ctr"/>
            <a:r>
              <a:rPr lang="en-US" sz="9600" kern="0" dirty="0">
                <a:solidFill>
                  <a:schemeClr val="accent1"/>
                </a:solidFill>
                <a:latin typeface="Arial Black" panose="020B0A04020102020204" pitchFamily="34" charset="0"/>
              </a:rPr>
              <a:t>Thank You</a:t>
            </a:r>
            <a:endParaRPr lang="en-IN" sz="7200" kern="0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9">
            <a:extLst>
              <a:ext uri="{FF2B5EF4-FFF2-40B4-BE49-F238E27FC236}">
                <a16:creationId xmlns:a16="http://schemas.microsoft.com/office/drawing/2014/main" id="{6734A2EC-66B8-4F15-B5F5-4AF7552888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34275" y="8227841"/>
            <a:ext cx="13881229" cy="77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32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1377</TotalTime>
  <Words>188</Words>
  <Application>Microsoft Office PowerPoint</Application>
  <PresentationFormat>Custom</PresentationFormat>
  <Paragraphs>44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 Black</vt:lpstr>
      <vt:lpstr>Calibri</vt:lpstr>
      <vt:lpstr>League Spartan</vt:lpstr>
      <vt:lpstr>Nunito</vt:lpstr>
      <vt:lpstr>Nunito Bold</vt:lpstr>
      <vt:lpstr>Trebuchet MS</vt:lpstr>
      <vt:lpstr>Office Theme</vt:lpstr>
      <vt:lpstr>Guruji AIR - Centre of Excellence </vt:lpstr>
      <vt:lpstr>Solution: Presenting Guruji AIR Lab </vt:lpstr>
      <vt:lpstr>PowerPoint Presentation</vt:lpstr>
      <vt:lpstr>Revolutionary Product Architecture</vt:lpstr>
      <vt:lpstr>Schools-Guruji Architecture Guruji will have every school data for future aspect, Guruji can update programs and experiments on one click using OTA. </vt:lpstr>
      <vt:lpstr>GURUJI AIR – Centre of Excellence  is Open to Question  and Your Valuable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Next-Gen 2021: Global Program Overview Editable Deck</dc:title>
  <dc:creator>Niharika Gaur</dc:creator>
  <cp:lastModifiedBy>Pratap Pawar</cp:lastModifiedBy>
  <cp:revision>228</cp:revision>
  <cp:lastPrinted>2022-05-01T14:40:51Z</cp:lastPrinted>
  <dcterms:created xsi:type="dcterms:W3CDTF">2022-02-04T05:23:54Z</dcterms:created>
  <dcterms:modified xsi:type="dcterms:W3CDTF">2022-06-03T09:45:07Z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2021-08-20T00:00:00Z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2022-02-04T00:00:00Z</vt:filetime>
  </property>
</Properties>
</file>